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88" r:id="rId2"/>
    <p:sldId id="258" r:id="rId3"/>
    <p:sldId id="257" r:id="rId4"/>
    <p:sldId id="259" r:id="rId5"/>
    <p:sldId id="260" r:id="rId6"/>
    <p:sldId id="287" r:id="rId7"/>
    <p:sldId id="261" r:id="rId8"/>
    <p:sldId id="262" r:id="rId9"/>
    <p:sldId id="283" r:id="rId10"/>
    <p:sldId id="263" r:id="rId11"/>
    <p:sldId id="265" r:id="rId12"/>
    <p:sldId id="284" r:id="rId13"/>
    <p:sldId id="285" r:id="rId14"/>
    <p:sldId id="266" r:id="rId15"/>
    <p:sldId id="269" r:id="rId16"/>
    <p:sldId id="270" r:id="rId17"/>
    <p:sldId id="271" r:id="rId18"/>
    <p:sldId id="272" r:id="rId19"/>
    <p:sldId id="268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9" r:id="rId28"/>
    <p:sldId id="281" r:id="rId29"/>
    <p:sldId id="286" r:id="rId30"/>
    <p:sldId id="267" r:id="rId31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438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538461538461768E-2"/>
          <c:y val="0.18918918918918953"/>
          <c:w val="0.43230769230769361"/>
          <c:h val="0.5255255255255256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5.5965715107818094E-2"/>
                  <c:y val="0.2411824060071964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1A-43B1-9D8D-15FD9800B457}"/>
                </c:ext>
              </c:extLst>
            </c:dLbl>
            <c:dLbl>
              <c:idx val="1"/>
              <c:layout>
                <c:manualLayout>
                  <c:x val="3.3765006804704983E-2"/>
                  <c:y val="6.268298189494504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D1A-43B1-9D8D-15FD9800B457}"/>
                </c:ext>
              </c:extLst>
            </c:dLbl>
            <c:dLbl>
              <c:idx val="2"/>
              <c:layout>
                <c:manualLayout>
                  <c:x val="0"/>
                  <c:y val="8.65139124490467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D1A-43B1-9D8D-15FD9800B457}"/>
                </c:ext>
              </c:extLst>
            </c:dLbl>
            <c:dLbl>
              <c:idx val="3"/>
              <c:layout>
                <c:manualLayout>
                  <c:x val="1.1517206182560517E-2"/>
                  <c:y val="-9.72525633697442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D1A-43B1-9D8D-15FD9800B457}"/>
                </c:ext>
              </c:extLst>
            </c:dLbl>
            <c:dLbl>
              <c:idx val="4"/>
              <c:layout>
                <c:manualLayout>
                  <c:x val="-9.2543379994167747E-3"/>
                  <c:y val="-4.011380047144996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D1A-43B1-9D8D-15FD9800B457}"/>
                </c:ext>
              </c:extLst>
            </c:dLbl>
            <c:dLbl>
              <c:idx val="5"/>
              <c:layout>
                <c:manualLayout>
                  <c:x val="6.0574268494216002E-2"/>
                  <c:y val="-5.190939065761738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1A-43B1-9D8D-15FD9800B457}"/>
                </c:ext>
              </c:extLst>
            </c:dLbl>
            <c:dLbl>
              <c:idx val="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1E-438B-B6D6-1BD1066233CE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91E-438B-B6D6-1BD1066233CE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1E-438B-B6D6-1BD1066233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7"/>
                <c:pt idx="0">
                  <c:v>Заработная плата, соц.отч.</c:v>
                </c:pt>
                <c:pt idx="1">
                  <c:v>Продукты питания</c:v>
                </c:pt>
                <c:pt idx="2">
                  <c:v>Приобретение прочих товаров</c:v>
                </c:pt>
                <c:pt idx="3">
                  <c:v>Медикаменты и средства мед.назначения</c:v>
                </c:pt>
                <c:pt idx="4">
                  <c:v>Коммунальные услуги</c:v>
                </c:pt>
                <c:pt idx="5">
                  <c:v>Прочие услуги и работы</c:v>
                </c:pt>
                <c:pt idx="6">
                  <c:v>Налоги</c:v>
                </c:pt>
              </c:strCache>
            </c:strRef>
          </c:cat>
          <c:val>
            <c:numRef>
              <c:f>Лист1!$B$2:$B$11</c:f>
              <c:numCache>
                <c:formatCode>0.0%</c:formatCode>
                <c:ptCount val="10"/>
                <c:pt idx="0">
                  <c:v>0.52</c:v>
                </c:pt>
                <c:pt idx="1">
                  <c:v>0.04</c:v>
                </c:pt>
                <c:pt idx="2">
                  <c:v>0.04</c:v>
                </c:pt>
                <c:pt idx="3">
                  <c:v>0.23</c:v>
                </c:pt>
                <c:pt idx="4">
                  <c:v>0.05</c:v>
                </c:pt>
                <c:pt idx="5">
                  <c:v>0.1</c:v>
                </c:pt>
                <c:pt idx="6">
                  <c:v>0.11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D1A-43B1-9D8D-15FD9800B4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47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397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397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397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397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397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397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397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ayout>
        <c:manualLayout>
          <c:xMode val="edge"/>
          <c:yMode val="edge"/>
          <c:x val="0.64003249593800782"/>
          <c:y val="1.2865443842641057E-3"/>
          <c:w val="0.35779244261134024"/>
          <c:h val="0.99871356312249049"/>
        </c:manualLayout>
      </c:layout>
      <c:overlay val="0"/>
      <c:txPr>
        <a:bodyPr/>
        <a:lstStyle/>
        <a:p>
          <a:pPr>
            <a:defRPr sz="175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5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135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135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0F23ECCC-9AC3-4230-BB43-CC98913B4AFD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FCC27863-284E-4A90-A6E7-53EFC0FBE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00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27863-284E-4A90-A6E7-53EFC0FBE8B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205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3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38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3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92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93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83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3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88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57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471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9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B3310-85FF-4665-9686-29E4A9A7CC33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70429-7B5C-4278-87AE-A86B42534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29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36A981C6-191B-47AB-92FA-DAF809F8B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КГП на ПХВ «АТЫРАУСКИЙ ГОРОДСКОЙ РОДИЛЬНЫЙ ДОМ»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="" xmlns:a16="http://schemas.microsoft.com/office/drawing/2014/main" id="{4FA0C90B-B9AE-4355-8706-E14229A880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8"/>
            <a:ext cx="12192000" cy="549592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2020208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432" y="150125"/>
            <a:ext cx="10944367" cy="1540563"/>
          </a:xfrm>
        </p:spPr>
        <p:txBody>
          <a:bodyPr>
            <a:noAutofit/>
          </a:bodyPr>
          <a:lstStyle/>
          <a:p>
            <a:pPr marL="0" indent="0"/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обеспечение</a:t>
            </a:r>
            <a:b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 имеет необходимую материально-техническую базу, стабильный коллектив врачей, медицинских сестер, акушерок, младшего медицинского персонала, владеющих всеми необходимыми профессиональными, теоретическими знаниями практическими навыками для качественного оказания медицинской помощи.</a:t>
            </a:r>
            <a:b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352347"/>
              </p:ext>
            </p:extLst>
          </p:nvPr>
        </p:nvGraphicFramePr>
        <p:xfrm>
          <a:off x="409432" y="2647667"/>
          <a:ext cx="10345004" cy="2449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65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170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03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2181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706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203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4218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069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Штатные единицы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9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4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Врачи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69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СМР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13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19,25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061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>
            <a:normAutofit/>
          </a:bodyPr>
          <a:lstStyle/>
          <a:p>
            <a:pPr algn="ct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 финансирования на 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  за счет республиканского бюджета: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001332"/>
              </p:ext>
            </p:extLst>
          </p:nvPr>
        </p:nvGraphicFramePr>
        <p:xfrm>
          <a:off x="191067" y="1255594"/>
          <a:ext cx="11286702" cy="4063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85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85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85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854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5260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5260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2500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6997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06029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939431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1052603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</a:tblGrid>
              <a:tr h="67727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0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пролеченных больных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тенге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пролеченных больных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тенге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пролеченных больных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тенге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пролеченных больных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тенге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пролеченных больных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тенге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772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7763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1012724,6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8990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1472818,3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1499370,7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1821456,6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2 021023,0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40" marR="6294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047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Родильный дом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систематически проводит анализ своей деятельности, анализирует свои сильные и слабые стороны и разрабатывает комплекс меропряитий по дальнейшему улучшению.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190566"/>
              </p:ext>
            </p:extLst>
          </p:nvPr>
        </p:nvGraphicFramePr>
        <p:xfrm>
          <a:off x="838200" y="1392237"/>
          <a:ext cx="10515600" cy="49682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257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940323">
                <a:tc>
                  <a:txBody>
                    <a:bodyPr/>
                    <a:lstStyle/>
                    <a:p>
                      <a:r>
                        <a:rPr lang="ru-RU" sz="20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Сильные стороны: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Удобная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дислокация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Типовое здание, соответствующее евро стандартам, предназначенное для организации родовспоможения, 2009 года постройки, блочного типа с необходимым набором помещения, с оснащением соответствующим современным требованиям</a:t>
                      </a:r>
                      <a:r>
                        <a:rPr lang="kk-KZ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Дифференцированная оплата труда, как рычага для стимулирования качественной работы</a:t>
                      </a:r>
                      <a:r>
                        <a:rPr lang="kk-KZ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k-KZ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оздоровительного пособия;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k-KZ" sz="2000" b="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Сплочённый дружный молодой коллектив, достигающий поставленных целей и задач,  работающих в духе единой команды;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Слабые стороны: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Недостаточность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коммуникативных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навыков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медицинского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персонала</a:t>
                      </a:r>
                      <a:r>
                        <a:rPr lang="kk-KZ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kk-KZ" sz="2000" b="0" i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Нестабильность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законов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других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нормативно-правовых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актов</a:t>
                      </a:r>
                      <a:r>
                        <a:rPr lang="kk-KZ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Инфляционные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процессы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экономике;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Текучесть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кадров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</a:t>
                      </a:r>
                      <a:r>
                        <a:rPr lang="ru-RU" sz="200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кадров</a:t>
                      </a:r>
                      <a:r>
                        <a:rPr lang="kk-KZ" sz="20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139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635294"/>
              </p:ext>
            </p:extLst>
          </p:nvPr>
        </p:nvGraphicFramePr>
        <p:xfrm>
          <a:off x="245660" y="150126"/>
          <a:ext cx="11750722" cy="5497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09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997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81874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Высокотехнологичные подразделения (родблоки, оперблоки, отделение реанимации и интенсивной терапии), требующие особой системы вентиляции и насыщенные инженерным оборудованием, размещено централизованной и выделенной зоне с созданием технического этажа, чтобы обеспечить возможность организации общей дежурной службы для этого подразделения;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Активное применение новых перинатальных технологии;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k-KZ" sz="1800" b="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Обучение</a:t>
                      </a:r>
                      <a:r>
                        <a:rPr lang="kk-KZ" sz="1800" b="0" i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одного специалиста нескольким специальностям.</a:t>
                      </a:r>
                      <a:endParaRPr lang="ru-RU" sz="1800" b="0" i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63081">
                <a:tc>
                  <a:txBody>
                    <a:bodyPr/>
                    <a:lstStyle/>
                    <a:p>
                      <a:r>
                        <a:rPr lang="ru-RU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Возможности: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k-KZ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Усиление мотивации труда работников за счет увеличения стимулирующего компонента в дифференцированной оплате труда</a:t>
                      </a:r>
                      <a:endParaRPr lang="ru-RU" sz="180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k-KZ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качества медицинского обслуживания, за счет непрерывного мониторинга деятельности родильного дома</a:t>
                      </a:r>
                      <a:endParaRPr lang="ru-RU" sz="180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kk-KZ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Постоянный контроль качества медицинской помощи службой поддержки пациента и внутреннего аудита</a:t>
                      </a:r>
                      <a:endParaRPr lang="ru-RU" sz="180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k-KZ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Внедрение инновационных методов диагностики и лечения </a:t>
                      </a:r>
                      <a:endParaRPr lang="ru-RU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внешние угрозы: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Финансирования кризис</a:t>
                      </a:r>
                      <a:r>
                        <a:rPr lang="kk-KZ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Отзыв лицензии;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Отзыв в аккредитации</a:t>
                      </a:r>
                      <a:r>
                        <a:rPr lang="kk-KZ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Угрозы техногенного характера и природные катаклизмы</a:t>
                      </a:r>
                      <a:r>
                        <a:rPr lang="kk-KZ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профессиональный подготовки выпускников Университетов и медицинских колледжей.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45660" y="5543528"/>
            <a:ext cx="11750722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наряду с несомненными достоинствами и  сильными сторонами родильного дома, присутствуют и слабые стороны, анализ которых позволил выявить наши нереализованные возможности</a:t>
            </a:r>
            <a:endParaRPr lang="ru-RU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383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направления, цели, задачи, целевые индикаторы, мероприятия и показатели результатов КГП на ПХВ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Атырауского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городского родильного дома»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5719"/>
            <a:ext cx="10515600" cy="47712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наш взгляд родильный дом имеет хорошие долгосрочные перспективы и потенциал развития и роста. Городской родильный дом может  стать лидером  в сфере медицинского обслуживания населения. При этом главными приоритетами станут: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качественного медицинского обслуживания;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новейших инновационных разработок в родовспоможении;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и совершенствование материально-технической базы родильного дома.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человеческих ресурсов и интеллектуального потенциала;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вышеизоженного, колективом родильного дома были определены следующие стратегические направления, цели и задачи и ожидаемые результаты (индикаторы оценки).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3137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 </a:t>
            </a:r>
            <a:r>
              <a:rPr lang="kk-KZ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медицинских услуг предоставляемых родильным домом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365653"/>
              </p:ext>
            </p:extLst>
          </p:nvPr>
        </p:nvGraphicFramePr>
        <p:xfrm>
          <a:off x="436729" y="1210089"/>
          <a:ext cx="11259401" cy="5451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32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793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793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823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7823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8095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05445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Целевые индикаторы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плановом порядке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597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1633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обоснованных жалоб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02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случаев предотвратимой материнской смертности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02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случаев предотвратимой перинатальной смертности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36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антенатальной смертности плода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 </a:t>
                      </a: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 </a:t>
                      </a: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 </a:t>
                      </a: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 </a:t>
                      </a: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 </a:t>
                      </a: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88" marR="53588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651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663893"/>
              </p:ext>
            </p:extLst>
          </p:nvPr>
        </p:nvGraphicFramePr>
        <p:xfrm>
          <a:off x="354843" y="122830"/>
          <a:ext cx="11218458" cy="45203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067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726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737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26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726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7606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5505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случаев расхождения основного клинического и патологоанатомического диагнозов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921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финансовых средств, снятых за некачественное оказание медицинской помощи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0,8 %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33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послеоперационных осложнений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68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Летальность в стационаре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743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863359"/>
              </p:ext>
            </p:extLst>
          </p:nvPr>
        </p:nvGraphicFramePr>
        <p:xfrm>
          <a:off x="354839" y="204715"/>
          <a:ext cx="10945508" cy="6277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42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43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354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343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343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4258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3258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частоты акушерских травм при естественных родах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782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принятых мер по результатам обращений в службу поддержки пациента и внутреннего контроля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51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удовлетворенности населения качеством МП по данным соцопроса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1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ВБИ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564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3544082"/>
              </p:ext>
            </p:extLst>
          </p:nvPr>
        </p:nvGraphicFramePr>
        <p:xfrm>
          <a:off x="232011" y="82276"/>
          <a:ext cx="11805314" cy="65227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062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257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65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139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1317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5966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6975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для достижения прямых показателей результатов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реализации в плановом периоде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6330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927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программы и обучение врачей, средних медицинских работников коммуникативным навыкам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963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метода приема родов в воде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0738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мастер классов и тренингов по эффективным перинатальным технологиям , неотложной помощи при критических ситуациях и оперативной гинекологии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927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высокоспециализированной хирургической помощи новорожденным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963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ВСМП гинекологическим больным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963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Развивать школу наставничества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70578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СМР алгоритмам доврачебной неотложной помощи при критических ситуациях, по профилактике ВБИ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69755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периодической аттестации медицинского персонала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7927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Совершенствование работы службы поддержки пациентов и внутреннего аудита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911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936145"/>
              </p:ext>
            </p:extLst>
          </p:nvPr>
        </p:nvGraphicFramePr>
        <p:xfrm>
          <a:off x="764275" y="384810"/>
          <a:ext cx="11245757" cy="5674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997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464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73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47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2829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1911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92479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для достижения прямых показателей результатов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реализации в плановом периоде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210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5-й год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71" marR="60071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8495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плана обучения врачей, средних медицинских работников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8495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на циклах повышения квалификации 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8495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Выезд медицинских работников на обучение в страны ближнего и дальнего зарубежья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6991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выездных обучающих циклов, мастер классов на рабочих местах для медицинских работников городского родильного дома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77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477672"/>
            <a:ext cx="11409529" cy="5964071"/>
          </a:xfrm>
        </p:spPr>
        <p:txBody>
          <a:bodyPr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Утверждаю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00000"/>
              </a:lnSpc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КГП на ПХВ «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Атырауский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00000"/>
              </a:lnSpc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родильный дом»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              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Дюсупова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СТРАТЕГИЧЕСКИЙ ПЛАН РАЗВИТИЯ КГП на ПХВ «АТЫРАУСКОГО ГОРОДСКОГО РОДИЛЬНОГО ДОМА» НА 2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022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ГОДЫ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г.Атырау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1902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838200" y="358091"/>
            <a:ext cx="10515600" cy="5835650"/>
          </a:xfrm>
        </p:spPr>
        <p:txBody>
          <a:bodyPr/>
          <a:lstStyle/>
          <a:p>
            <a:pPr marL="0" indent="0" algn="ctr">
              <a:buNone/>
            </a:pP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материально- технической базы родильного дома</a:t>
            </a:r>
          </a:p>
          <a:p>
            <a:pPr marL="0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928116"/>
              </p:ext>
            </p:extLst>
          </p:nvPr>
        </p:nvGraphicFramePr>
        <p:xfrm>
          <a:off x="300247" y="1487605"/>
          <a:ext cx="11491418" cy="4858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01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529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518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3773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3773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2727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2727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13641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43099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Целевые индикаторы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Ед-ца изм.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Отчетный период 2021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плановом порядке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57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5775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Оснащенность медицинским оборудованием (% оснащения )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87,89 %  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90,79%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91%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91,5%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93%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435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378697"/>
              </p:ext>
            </p:extLst>
          </p:nvPr>
        </p:nvGraphicFramePr>
        <p:xfrm>
          <a:off x="627797" y="204718"/>
          <a:ext cx="11395880" cy="63086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63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39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694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511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6477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1018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3940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для достижения прямых показателей результатов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реализации в плановом периоде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717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5-й 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8044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Составление заявок для оснащение парка медицинского оборудования новейшей медицинской техники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8044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онтроль и своевременное сервисное обслуживание всего мед.оборудования, устранение и ремонт выявленных неполадок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6878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Слежение за новинками и последними разработками, маркетинг рынка медицинской техники. 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514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повышения доходной части родильного дома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3833"/>
            <a:ext cx="10844284" cy="539086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повышения финансово-экономической самостоятельности предприятия </a:t>
            </a:r>
            <a:endParaRPr lang="ru-RU" sz="4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 ноября 2012 года был осуществлен переход с коммунального государственного казённое предприятия на праве коммунальное государственное  предприятие на праве хозяйственного ведения с соблюдением всех этапов перехода. </a:t>
            </a:r>
          </a:p>
          <a:p>
            <a:pPr marL="0" indent="0">
              <a:buNone/>
            </a:pP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Деятельность родильного дома осуществляется согласно Устава Предприятия.  Предприятие приобрело большую самостоятельность вправе распоряжаться заработанными финансовыми средствами. </a:t>
            </a:r>
          </a:p>
          <a:p>
            <a:pPr marL="0" indent="0">
              <a:buNone/>
            </a:pPr>
            <a:r>
              <a:rPr lang="ru-RU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использования основных средств</a:t>
            </a:r>
            <a:endParaRPr lang="ru-RU" sz="5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Оснащенность   медицинским оборудованием согласно приказа МЗ РК № 167/2020 «29» октября </a:t>
            </a:r>
            <a:r>
              <a:rPr lang="ru-RU" sz="4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составляет – </a:t>
            </a:r>
            <a:r>
              <a:rPr lang="ru-RU" sz="4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90 %. </a:t>
            </a: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потребность в новом, высокотехнологическом оборудовании, что нами заявлено на гос. закуп на 2022-2023 годы. Эффективность использования медицинского оборудования составляет –100%. Износ оборудования составляет – 74,1 %.</a:t>
            </a:r>
          </a:p>
          <a:p>
            <a:pPr marL="0" indent="0">
              <a:buNone/>
            </a:pPr>
            <a:r>
              <a:rPr lang="ru-RU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доли внебюджетных средств в объеме дохода </a:t>
            </a: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>
              <a:buNone/>
            </a:pP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Родильный дом наряду с выполнением государственного заказа реализует право оказывать платные услуги на основании Положения об оказании платных услуг, разработанного в соответствии  с Законом Республики Казахстан от 1 марта 2011 года № 413-</a:t>
            </a:r>
            <a:r>
              <a:rPr lang="en-US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 государственном имуществе», приказом МЗ РК №170/2020 от 29 октября 2020 года «</a:t>
            </a:r>
            <a:r>
              <a:rPr lang="ru-RU" sz="4500" b="0" i="1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оказания платных услуг субъектами здравоохранения и типовой формы договора по предоставлению платных медицинских услуг (помощи</a:t>
            </a:r>
            <a:r>
              <a:rPr lang="ru-RU" sz="4000" b="0" i="1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Уставом, лицензией №00584</a:t>
            </a:r>
            <a:r>
              <a:rPr lang="en-US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 </a:t>
            </a:r>
            <a:r>
              <a:rPr lang="kk-KZ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29.12</a:t>
            </a:r>
            <a:r>
              <a:rPr lang="ru-RU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.2012г. Доля внебюджетных средств больницы в объёме дохода составляет </a:t>
            </a:r>
            <a:r>
              <a:rPr lang="ru-RU" sz="4500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- 5%.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05147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49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Эффективное использование финансовых средств и ресурсов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9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8393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68908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затрат родильного дома на основе значений порогового уровня затрат показывает, что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расходы за оказанные медицинские услуги производились в пределах норм по всем спецификам.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Согласно данной матрице видно, что пороговый уровень затрат не ниже минимального и не превышает максимальный уровень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022529"/>
              </p:ext>
            </p:extLst>
          </p:nvPr>
        </p:nvGraphicFramePr>
        <p:xfrm>
          <a:off x="354843" y="1690688"/>
          <a:ext cx="10829713" cy="4901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99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049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12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3876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3227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67246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300836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продуктов питания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медикаментов и прочих средств медицинского назначения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прочих товаров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работы и услуги, всего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98334"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Пороговый уровень      затрат в структуре расходов для городских стац.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r>
                        <a:rPr lang="ru-RU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r>
                        <a:rPr lang="ru-RU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r>
                        <a:rPr lang="ru-RU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8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2010"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337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46412"/>
            <a:ext cx="10515600" cy="54427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Комплексная система мотивации персонала 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6095"/>
            <a:ext cx="10515600" cy="432086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ru-RU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2012 года согласно приказу  Министра здравоохранения Республики Казахстан от 15 декабря 2020 года № 278/2020 </a:t>
            </a:r>
            <a:r>
              <a:rPr lang="ru-RU" sz="6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поощрения работников субъектов здравоохранения, оказывающих медицинские услуги в рамках гарантированного объема бесплатной медицинской помощи и (или) в системе обязательного социального медицинского страхования»  ежемесячно производится стимулирование, премирование работников за конечный результат. Мотивация персонала – одно из действенных механизмов, направленных на повышение качества медицинских услуг. Внедрен и разработан порядок поощрения сотрудников, за счет сложившейся экономии бюджетных и внебюджетных средств посредством распределения между структурными подразделениями.</a:t>
            </a:r>
          </a:p>
          <a:p>
            <a:pPr marL="0" indent="0">
              <a:buNone/>
            </a:pPr>
            <a:r>
              <a:rPr lang="ru-RU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Разработаны критерии оценки деятельности персонала родильного дома с учетом его деятельности</a:t>
            </a:r>
          </a:p>
          <a:p>
            <a:pPr marL="0" indent="0">
              <a:buNone/>
            </a:pPr>
            <a:r>
              <a:rPr lang="ru-RU" sz="6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Мотивация персонала – одно из действенных механизмов, направленных на повышение качества медицинских услуг. </a:t>
            </a:r>
          </a:p>
          <a:p>
            <a:pPr marL="0" indent="0">
              <a:buNone/>
            </a:pPr>
            <a:r>
              <a:rPr lang="ru-RU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Внедрен и разработан порядок поощрения сотрудников, за счет сложившейся экономии бюджетных и внебюджетных средств.</a:t>
            </a:r>
          </a:p>
          <a:p>
            <a:pPr marL="0" indent="0">
              <a:buNone/>
            </a:pPr>
            <a:r>
              <a:rPr lang="ru-RU" sz="8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4970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Функционирование службы внутреннего аудита.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Директором родильного дома утверждена структура и состав </a:t>
            </a:r>
            <a:r>
              <a:rPr lang="ru-RU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поддержки пациента и внутреннего аудита</a:t>
            </a: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который выполняет следующие функции:</a:t>
            </a:r>
          </a:p>
          <a:p>
            <a:pPr marL="0" indent="0">
              <a:buNone/>
            </a:pP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постоянный мониторинг госпитализации, разбор выявленных дефектов объема и качества;</a:t>
            </a:r>
          </a:p>
          <a:p>
            <a:pPr marL="0" indent="0">
              <a:buNone/>
            </a:pP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реализации программы непрерывного повышения качества медицинских услуг; </a:t>
            </a:r>
          </a:p>
          <a:p>
            <a:pPr marL="0" indent="0">
              <a:buNone/>
            </a:pPr>
            <a:r>
              <a:rPr lang="ru-RU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 в</a:t>
            </a:r>
            <a:r>
              <a:rPr lang="ru-RU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 и внедрении стандартов операционных процедур;</a:t>
            </a:r>
          </a:p>
          <a:p>
            <a:pPr marL="0" indent="0">
              <a:buNone/>
            </a:pP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аккредитация родильного дома запланирована в 2023 году на 3-4 квартал;</a:t>
            </a:r>
          </a:p>
          <a:p>
            <a:pPr marL="0" indent="0">
              <a:buNone/>
            </a:pP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результатам анкетирования пациентов, за 2021 г, удовлетворенность оказанными медицинскими услугами составила -  97,8%.</a:t>
            </a:r>
          </a:p>
          <a:p>
            <a:pPr marL="0" indent="0">
              <a:buNone/>
            </a:pP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5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постоянного непрерывного процесса по улучшению качества, оказываемых медицинских услуг, является отсутствие за </a:t>
            </a:r>
            <a:r>
              <a:rPr lang="ru-RU" sz="5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2022гг</a:t>
            </a:r>
            <a:r>
              <a:rPr lang="ru-RU" sz="5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обоснованных жалоб.</a:t>
            </a:r>
          </a:p>
          <a:p>
            <a:pPr marL="0" indent="0">
              <a:buNone/>
            </a:pPr>
            <a:r>
              <a:rPr lang="ru-RU" sz="5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ru-RU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46473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перспективе планируется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3346"/>
            <a:ext cx="10515600" cy="4831308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оказаниям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уровня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мед.помощи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увеличением преждевременных родов с маловесными новорожденными расширить койки ОПН до 12 коек, с 6 койками ПИТ и 6 коек детской реанимации;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увеличением пролеченных беременных в дородовом отделении необходимо увеличить койки патологии;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коек приведет к увеличению штата для детской реанимации и привлечению специалистов таких как кардиолог, эндокринолог, кардиохирург, офтальмолог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Централизовать 2 пренатальный УЗИ  скрининг на базе ГРД, с привлечением УЗИ специалистов с последующим их обучением.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3687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27797"/>
            <a:ext cx="10515600" cy="87345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от реализации Плана: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137" y="1705970"/>
            <a:ext cx="11341290" cy="593677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 доступность и своевременность стационарной  акушерско- гинекологической, экстренной хирургической помощи населению с численностью </a:t>
            </a:r>
            <a:r>
              <a:rPr lang="ru-RU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180646 человек</a:t>
            </a:r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Азиатской (бухарской) стороны, где расположены пригородные микрорайоны и республиканская трасса</a:t>
            </a:r>
            <a:r>
              <a:rPr lang="kk-KZ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способствовать доступности и развитию специализированной   пульмонологической и неврологической помощи детскому населению;</a:t>
            </a:r>
          </a:p>
          <a:p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 конкурентную среду медицинской помощи, тем самым обеспечив Снижение нагрузки областной детской больницы;</a:t>
            </a:r>
          </a:p>
          <a:p>
            <a:pPr lvl="0"/>
            <a:r>
              <a:rPr lang="kk-KZ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аво</a:t>
            </a:r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выбора пациентам медицинских организаций;</a:t>
            </a:r>
          </a:p>
          <a:p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реорганизации не потребует дополнительных финансовых вложений, изменений коечного фонда, на готовой  материально- технической базе;</a:t>
            </a:r>
          </a:p>
          <a:p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качественной медицинской услуги на современном высокотехнологичном оборудовании производства Германии, Японии, США  и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Кореии</a:t>
            </a:r>
            <a:endParaRPr lang="ru-RU" sz="3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708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4024"/>
            <a:ext cx="10515600" cy="5712939"/>
          </a:xfrm>
        </p:spPr>
        <p:txBody>
          <a:bodyPr>
            <a:normAutofit fontScale="92500" lnSpcReduction="10000"/>
          </a:bodyPr>
          <a:lstStyle/>
          <a:p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Положительный эффект на жизнь общества в целом и на маленьких пациентах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удобно обследоваться, лечиться и наблюдаться в одном учреждении. Учитывая что в больнице будет отделение реабилитации где дети будут иметь возможность заниматься ЛФК;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Реабилитационное отделение многопрофильной больницы будет способствовать  формированию полноценной личности ребенка, то есть у детей будут возможности быстрее и легче адаптироваться в современном мире;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удобно как для врачей, так и для пациентов: часто направление лечения одного случая непосредственно связано с другим направлением.  Как правила, пациентам требуются разного рода несколько консультации, которые смогут провести в этой же больнице. Это экономия времени и средств;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политику правительства на преобразование моно больниц в многопрофильную больницу имеются все предпосылки организации многопрофильной больницы. </a:t>
            </a: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620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9810" y="395785"/>
            <a:ext cx="8816454" cy="57811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</a:p>
          <a:p>
            <a:pPr marL="0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Миссия, цели, задачи, ценности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текущей ситуации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индикаторы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Необходимые ресурсы и источники финансирования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Ожидаемый результат от реализации Плана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5538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Пути, средства и методы достижения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человеческих ресурсов и интеллектуального потенциала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127663"/>
              </p:ext>
            </p:extLst>
          </p:nvPr>
        </p:nvGraphicFramePr>
        <p:xfrm>
          <a:off x="314792" y="1439055"/>
          <a:ext cx="11667942" cy="5008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99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316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805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414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414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4142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4142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15004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06486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Целевые индикаторы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Ед-ца изм.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Отчетный период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2021г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плановом порядке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60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1-й год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год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3-й год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4-й год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5-й год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6017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 категорированности        врачей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средних мед.работников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17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364" y="177421"/>
            <a:ext cx="11778018" cy="655092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Миссия</a:t>
            </a: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здоровья детей и их матерей сегодня – это залог здоровья будущего общества»</a:t>
            </a:r>
          </a:p>
          <a:p>
            <a:pPr marL="0" indent="0">
              <a:buNone/>
            </a:pPr>
            <a:r>
              <a:rPr lang="ru-RU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Цели:</a:t>
            </a:r>
          </a:p>
          <a:p>
            <a:pPr lvl="0"/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 лучшим на рынке медицинских услуг, гарантируя применение достижений современной медицины в  акушерстве и гинекологии, в интересах пациента.</a:t>
            </a:r>
          </a:p>
          <a:p>
            <a:pPr lvl="0"/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 признанным лидером в области акушерства-гинекологии и репродуктивной медицины, сотрудничая с талантливыми и квалифицированными специалистами в этой области.</a:t>
            </a:r>
          </a:p>
          <a:p>
            <a:pPr lvl="0"/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Внедрять и развивать взаимовыгодное партнерство с ведущими национальными клиниками, клиниками ближнего и дальнего зарубежья.</a:t>
            </a:r>
          </a:p>
          <a:p>
            <a:pPr lvl="0"/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Повышать и улучшать кадровый потенциал</a:t>
            </a:r>
          </a:p>
          <a:p>
            <a:pPr marL="0" indent="0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pPr lvl="0"/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Недопущение материнской смертности, снижение перинатальной смертности и гинекологической заболеваемости.</a:t>
            </a:r>
          </a:p>
          <a:p>
            <a:pPr lvl="0"/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в практическую  работу современных технологий по родовспоможению и репродуктологии.</a:t>
            </a:r>
          </a:p>
          <a:p>
            <a:pPr lvl="0"/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населения доступной и качественной медицинской помощью.</a:t>
            </a:r>
          </a:p>
          <a:p>
            <a:endParaRPr lang="ru-RU" sz="7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670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6052" y="-972304"/>
            <a:ext cx="11149084" cy="70490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1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Ценности:</a:t>
            </a:r>
          </a:p>
          <a:p>
            <a:pPr lvl="0"/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Доброжелательность.  </a:t>
            </a:r>
          </a:p>
          <a:p>
            <a:pPr lvl="0"/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Доступность.   </a:t>
            </a:r>
          </a:p>
          <a:p>
            <a:pPr lvl="0"/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Квалифицированность и компетентность .     </a:t>
            </a:r>
          </a:p>
          <a:p>
            <a:pPr lvl="0"/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Коллегиальность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13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45AEC0E-75D1-4FC1-AF59-0442222C3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717" y="353134"/>
            <a:ext cx="2650725" cy="513764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Видение: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1B1D858-89A8-49A2-AAB2-860215D0E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280" y="512360"/>
            <a:ext cx="10515600" cy="6176963"/>
          </a:xfrm>
        </p:spPr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Совершенствование акушерско-гинекологической и неонатальной службы, путем их модернизации, формирование эффективной системы оказания качественной медицинской помощи с одновременным повышением доступности и высокой экономической рентабельностью.</a:t>
            </a: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Завоевание лидерских позиций в сфере обслуживания населения по следующим направлениям: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Современная модернизированная медицинская организация, оказывающая акушерско-гинекологические и неонатальные услуги 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Управляемая </a:t>
            </a:r>
            <a:r>
              <a:rPr lang="ru-RU" sz="5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профессионалов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Укомплектованная высококвалифицированными специалистами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Оснащенная высокотехнологичными оборудованиями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Оказывающая качественную медицинскую помощь при высоком уровне сервиса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Высокая экономическая рентабельность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20000"/>
              </a:lnSpc>
              <a:spcAft>
                <a:spcPts val="800"/>
              </a:spcAf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Исходя их сформулированной миссии, были определены стратегические цели: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Устойчивый и высокий уровень качества медицинской помощи.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Совершенствование и развитие системы управления родильного дома.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Стать лучшим на рынке медицинских услуг, гарантируя применение достижений современной медицины в акушерстве и гинекологии, в интересах пациента, сотрудничая с талантливыми и квалифицированными специалистами в этой области. 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5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Улучшение здоровья граждан.</a:t>
            </a:r>
            <a:endParaRPr lang="ru-RU" sz="5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647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342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текущей ситуации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829" y="750626"/>
            <a:ext cx="11928143" cy="5882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динамический рост численности городских жителей и ежегодный рост числа родов,  а также в целях обеспечения  доступности и осуществления возможности выбора получения качественной медицинской помощи в комфортных условиях для женщин детородного возраста, в 2009 был построен и сдан в эксплуатацию Городской родильный дом в самом густонаселенном районе города.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Согласно приказа МЗ РК  от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.08.20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№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92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стандарта организации оказания акушерско-гинекологической помощи в Республике Казахстан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КГП на ПХВ «Атырауский Городской родильный дом», на сегодняшний день, организация родовспоможения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уровня предназначенная для женщин с неосложненной беременностью в городе , являющегося интенсивно растущим областным центром огромного нефтедобывающего  региона, с большим притоком человеческих ресурсов.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 сегодняшний день родильный дом рассчитан на 100 коек. Площадь земельного участка – 1,2130 га. Общая площадь зданий – 11474,9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Территория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горроддома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ограждена, освещена, асфальтирована, имеет ряд подсобных помещений. Все здания подключены к горячему (автономная)  и холодному водоснабжению(централизованное)  и к канализации (централизованное).</a:t>
            </a:r>
          </a:p>
          <a:p>
            <a:pPr marL="0" indent="0">
              <a:buNone/>
            </a:pPr>
            <a:r>
              <a:rPr lang="ru-RU" sz="1800" b="1" i="1" dirty="0"/>
              <a:t>	</a:t>
            </a: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8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307" y="0"/>
            <a:ext cx="11382233" cy="65441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настоящее время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Атырауский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городской родильный дом – это современное родовспомогательное государственное предприятие на праве хозяйственного ведения, в составе:</a:t>
            </a:r>
          </a:p>
          <a:p>
            <a:pPr lvl="0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родильное отделение с приемным покоем и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опер.блоком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отделение патологии беременных на 16 коек </a:t>
            </a:r>
          </a:p>
          <a:p>
            <a:pPr lvl="0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«Совместного пребывания Мать и Дитя» на 68 коек </a:t>
            </a:r>
          </a:p>
          <a:p>
            <a:pPr lvl="0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патологии новорожденных – 12  коек с 6 койками ПИТ.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Дородовое отделение 15 коек</a:t>
            </a:r>
          </a:p>
          <a:p>
            <a:pPr lvl="0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гинекологии на 5 коек </a:t>
            </a:r>
          </a:p>
          <a:p>
            <a:pPr lvl="0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анестезиолого-реанимационное отделение </a:t>
            </a:r>
          </a:p>
          <a:p>
            <a:pPr lvl="0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клиническая лабораторная диагностика </a:t>
            </a:r>
          </a:p>
          <a:p>
            <a:pPr lvl="0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дневного стационара на 30 коек </a:t>
            </a:r>
          </a:p>
          <a:p>
            <a:pPr lvl="0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Наравне с этим функционирует также вспомогательные службы – рентген, УЗИ – кабинет, ЦСО, кабинет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кольпоскопии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кабинеты амбулаторного приема: акушер-гинеколога, неонатолога, детского невропатолога.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 так же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лапароскопическая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стойка Карл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Шторц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гистероскопией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гистероскоп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сегодня увеличено количество операционных для оказания экстренной, плановой и малоинвазивной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лапароскопической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хирургии.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987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4024"/>
            <a:ext cx="10515600" cy="57129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2013 года начали внедряться принципы «Безопасное материнство», была создана рабочая группа по внедрению программ. Введены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партограммы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поощряется свободное положение рожениц в первом периоде родов, активное ведение 3 периода родов, допускается личная одежда и постельное белье, практикуются партнерские роды. </a:t>
            </a:r>
          </a:p>
          <a:p>
            <a:pPr marL="0" indent="0">
              <a:buNone/>
            </a:pP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Основным показателем работы родовспомогательных учреждений являются качественные показатели:</a:t>
            </a:r>
          </a:p>
          <a:p>
            <a:pPr marL="0" indent="0">
              <a:buNone/>
            </a:pP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 11 лет работы количество родов увеличилось в 2,5 раза с 1864 родов – 2010 г до 5171 родов – 2021 году.</a:t>
            </a:r>
          </a:p>
          <a:p>
            <a:pPr marL="0" indent="0">
              <a:buNone/>
            </a:pP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Наиболее активным показателем качества оказания медицинской помощи родовспомогательного учреждения является перинатальная смертность , которая отражает как рациональность использования современного оборудования так и общий профессиональный уровень подготовки медицинского персонала.</a:t>
            </a:r>
          </a:p>
          <a:p>
            <a:pPr marL="0" indent="0">
              <a:buNone/>
            </a:pP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sz="2600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3620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1657</Words>
  <Application>Microsoft Office PowerPoint</Application>
  <PresentationFormat>Произвольный</PresentationFormat>
  <Paragraphs>571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КГП на ПХВ «АТЫРАУСКИЙ ГОРОДСКОЙ РОДИЛЬНЫЙ ДОМ»</vt:lpstr>
      <vt:lpstr>Презентация PowerPoint</vt:lpstr>
      <vt:lpstr>Презентация PowerPoint</vt:lpstr>
      <vt:lpstr>Презентация PowerPoint</vt:lpstr>
      <vt:lpstr>Презентация PowerPoint</vt:lpstr>
      <vt:lpstr>Видение: </vt:lpstr>
      <vt:lpstr> Анализ текущей ситуации </vt:lpstr>
      <vt:lpstr>Презентация PowerPoint</vt:lpstr>
      <vt:lpstr>Презентация PowerPoint</vt:lpstr>
      <vt:lpstr>    Кадровое обеспечение  Предприятие имеет необходимую материально-техническую базу, стабильный коллектив врачей, медицинских сестер, акушерок, младшего медицинского персонала, владеющих всеми необходимыми профессиональными, теоретическими знаниями практическими навыками для качественного оказания медицинской помощи. </vt:lpstr>
      <vt:lpstr>План финансирования на 2022-2026 год  за счет республиканского бюджета:</vt:lpstr>
      <vt:lpstr> Родильный дом систематически проводит анализ своей деятельности, анализирует свои сильные и слабые стороны и разрабатывает комплекс меропряитий по дальнейшему улучшению. </vt:lpstr>
      <vt:lpstr>Презентация PowerPoint</vt:lpstr>
      <vt:lpstr>Стратегические направления, цели, задачи, целевые индикаторы, мероприятия и показатели результатов КГП на ПХВ «Атырауского городского родильного дома» </vt:lpstr>
      <vt:lpstr>Задача 1 Повышение качества медицинских услуг предоставляемых родильным домом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Механизм повышения доходной части родильного дома</vt:lpstr>
      <vt:lpstr>Эффективное использование финансовых средств и ресурсов</vt:lpstr>
      <vt:lpstr>     Анализ затрат родильного дома на основе значений порогового уровня затрат показывает, что в 2021 году расходы за оказанные медицинские услуги производились в пределах норм по всем спецификам.         Согласно данной матрице видно, что пороговый уровень затрат не ниже минимального и не превышает максимальный уровень   </vt:lpstr>
      <vt:lpstr>  Комплексная система мотивации персонала   </vt:lpstr>
      <vt:lpstr>Функционирование службы внутреннего аудита. </vt:lpstr>
      <vt:lpstr>В перспективе планируется </vt:lpstr>
      <vt:lpstr>Ожидаемые результаты от реализации Плана:</vt:lpstr>
      <vt:lpstr>Презентация PowerPoint</vt:lpstr>
      <vt:lpstr>Пути, средства и методы достижения . Развитие человеческих ресурсов и интеллектуального потенциала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stat</dc:creator>
  <cp:lastModifiedBy>Azamat</cp:lastModifiedBy>
  <cp:revision>122</cp:revision>
  <cp:lastPrinted>2024-12-02T09:19:57Z</cp:lastPrinted>
  <dcterms:created xsi:type="dcterms:W3CDTF">2017-08-14T14:20:37Z</dcterms:created>
  <dcterms:modified xsi:type="dcterms:W3CDTF">2024-12-02T09:43:25Z</dcterms:modified>
</cp:coreProperties>
</file>